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312" r:id="rId5"/>
    <p:sldId id="286" r:id="rId6"/>
    <p:sldId id="28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91" r:id="rId27"/>
    <p:sldId id="308" r:id="rId28"/>
    <p:sldId id="309" r:id="rId29"/>
    <p:sldId id="310" r:id="rId30"/>
    <p:sldId id="292" r:id="rId31"/>
    <p:sldId id="293" r:id="rId32"/>
    <p:sldId id="294" r:id="rId33"/>
    <p:sldId id="295" r:id="rId34"/>
    <p:sldId id="297" r:id="rId35"/>
    <p:sldId id="298" r:id="rId36"/>
    <p:sldId id="299" r:id="rId37"/>
    <p:sldId id="300" r:id="rId38"/>
    <p:sldId id="301" r:id="rId39"/>
    <p:sldId id="302" r:id="rId40"/>
    <p:sldId id="303" r:id="rId41"/>
    <p:sldId id="304" r:id="rId42"/>
    <p:sldId id="305" r:id="rId43"/>
    <p:sldId id="296" r:id="rId44"/>
    <p:sldId id="306" r:id="rId45"/>
    <p:sldId id="307" r:id="rId46"/>
    <p:sldId id="280" r:id="rId47"/>
    <p:sldId id="281" r:id="rId48"/>
    <p:sldId id="282" r:id="rId49"/>
    <p:sldId id="283" r:id="rId50"/>
    <p:sldId id="284" r:id="rId51"/>
    <p:sldId id="313" r:id="rId52"/>
    <p:sldId id="314" r:id="rId53"/>
    <p:sldId id="315" r:id="rId54"/>
    <p:sldId id="316" r:id="rId55"/>
    <p:sldId id="285" r:id="rId56"/>
    <p:sldId id="317" r:id="rId57"/>
    <p:sldId id="318" r:id="rId58"/>
    <p:sldId id="319" r:id="rId59"/>
    <p:sldId id="320"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3" d="100"/>
          <a:sy n="103" d="100"/>
        </p:scale>
        <p:origin x="-204"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09600"/>
            <a:ext cx="84582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7737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3" y="-76200"/>
            <a:ext cx="9020175"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5878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0"/>
            <a:ext cx="886777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6254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8" y="-76200"/>
            <a:ext cx="8810625" cy="693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4662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76200"/>
            <a:ext cx="8953500" cy="6705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392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8" y="0"/>
            <a:ext cx="89249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283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0"/>
            <a:ext cx="8877300"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7486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
            <a:ext cx="9144000"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2373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8" y="0"/>
            <a:ext cx="8924925"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0319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3" y="76200"/>
            <a:ext cx="8943975"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4757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0"/>
            <a:ext cx="898207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5460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76200"/>
            <a:ext cx="8839200"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366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3" y="0"/>
            <a:ext cx="8982075" cy="6781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1863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29725"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7737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
            <a:ext cx="9153525"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6170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76200"/>
            <a:ext cx="9134475" cy="693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0186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9201150" cy="693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4419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76200"/>
            <a:ext cx="9105900" cy="693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8576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 y="-152400"/>
            <a:ext cx="9220200" cy="693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2012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0146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
            <a:ext cx="9067800" cy="6781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5316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067800"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3847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8392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4013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C:\Users\User\Desktop\img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4691" y="1600200"/>
            <a:ext cx="6034617" cy="452596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User\Desktop\img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57250"/>
            <a:ext cx="6858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76200"/>
            <a:ext cx="89916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4104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1" y="76200"/>
            <a:ext cx="8915400"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4420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67800"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3103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143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9576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6781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9551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8991599" cy="662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2901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8915399"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06563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4946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89915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830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220200"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751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6200"/>
            <a:ext cx="906780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9050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
            <a:ext cx="8991599"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3696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67800"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5506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67799" cy="6781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0154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
            <a:ext cx="9067799"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7888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0"/>
            <a:ext cx="8915400"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0177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
            <a:ext cx="8839199"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0092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76200"/>
            <a:ext cx="9029700"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4540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913447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49866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 y="0"/>
            <a:ext cx="901065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5750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0"/>
            <a:ext cx="9105900"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5843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1" y="0"/>
            <a:ext cx="90678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70561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3" y="76200"/>
            <a:ext cx="9096375"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1289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533400"/>
            <a:ext cx="8229600" cy="4525963"/>
          </a:xfrm>
        </p:spPr>
        <p:txBody>
          <a:bodyPr>
            <a:normAutofit fontScale="85000" lnSpcReduction="20000"/>
          </a:bodyPr>
          <a:lstStyle/>
          <a:p>
            <a:r>
              <a:rPr lang="en-US" dirty="0">
                <a:latin typeface="Times New Roman" pitchFamily="18" charset="0"/>
                <a:cs typeface="Times New Roman" pitchFamily="18" charset="0"/>
              </a:rPr>
              <a:t>Prerequisite #3: </a:t>
            </a:r>
            <a:r>
              <a:rPr lang="en-US" dirty="0">
                <a:solidFill>
                  <a:schemeClr val="tx2">
                    <a:lumMod val="60000"/>
                    <a:lumOff val="40000"/>
                  </a:schemeClr>
                </a:solidFill>
                <a:latin typeface="Times New Roman" pitchFamily="18" charset="0"/>
                <a:cs typeface="Times New Roman" pitchFamily="18" charset="0"/>
              </a:rPr>
              <a:t>A </a:t>
            </a:r>
            <a:r>
              <a:rPr lang="en-US" dirty="0" err="1">
                <a:solidFill>
                  <a:schemeClr val="tx2">
                    <a:lumMod val="60000"/>
                    <a:lumOff val="40000"/>
                  </a:schemeClr>
                </a:solidFill>
                <a:latin typeface="Times New Roman" pitchFamily="18" charset="0"/>
                <a:cs typeface="Times New Roman" pitchFamily="18" charset="0"/>
              </a:rPr>
              <a:t>Colocated</a:t>
            </a:r>
            <a:r>
              <a:rPr lang="en-US" dirty="0">
                <a:solidFill>
                  <a:schemeClr val="tx2">
                    <a:lumMod val="60000"/>
                    <a:lumOff val="40000"/>
                  </a:schemeClr>
                </a:solidFill>
                <a:latin typeface="Times New Roman" pitchFamily="18" charset="0"/>
                <a:cs typeface="Times New Roman" pitchFamily="18" charset="0"/>
              </a:rPr>
              <a:t> </a:t>
            </a:r>
            <a:r>
              <a:rPr lang="en-US" dirty="0" smtClean="0">
                <a:solidFill>
                  <a:schemeClr val="tx2">
                    <a:lumMod val="60000"/>
                    <a:lumOff val="40000"/>
                  </a:schemeClr>
                </a:solidFill>
                <a:latin typeface="Times New Roman" pitchFamily="18" charset="0"/>
                <a:cs typeface="Times New Roman" pitchFamily="18" charset="0"/>
              </a:rPr>
              <a:t>Team</a:t>
            </a:r>
          </a:p>
          <a:p>
            <a:pPr marL="0" indent="0">
              <a:buNone/>
            </a:pPr>
            <a:endParaRPr lang="en-US" dirty="0">
              <a:solidFill>
                <a:schemeClr val="tx2">
                  <a:lumMod val="60000"/>
                  <a:lumOff val="40000"/>
                </a:schemeClr>
              </a:solidFill>
              <a:latin typeface="Times New Roman" pitchFamily="18" charset="0"/>
              <a:cs typeface="Times New Roman" pitchFamily="18" charset="0"/>
            </a:endParaRPr>
          </a:p>
          <a:p>
            <a:r>
              <a:rPr lang="en-US" dirty="0">
                <a:latin typeface="Times New Roman" pitchFamily="18" charset="0"/>
                <a:cs typeface="Times New Roman" pitchFamily="18" charset="0"/>
              </a:rPr>
              <a:t>XP relies on fast, high-bandwidth communication for many of its practices. In order to achieve that communication, your team members needs to sit together in the same room.</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If your team isn’t </a:t>
            </a:r>
            <a:r>
              <a:rPr lang="en-US" dirty="0" err="1">
                <a:latin typeface="Times New Roman" pitchFamily="18" charset="0"/>
                <a:cs typeface="Times New Roman" pitchFamily="18" charset="0"/>
              </a:rPr>
              <a:t>colocated</a:t>
            </a:r>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Colocation makes a big difference in team effectiveness. Don’t assume that your team can’t sit together; be sure that bringing the team together is your first option.</a:t>
            </a:r>
          </a:p>
        </p:txBody>
      </p:sp>
    </p:spTree>
    <p:extLst>
      <p:ext uri="{BB962C8B-B14F-4D97-AF65-F5344CB8AC3E}">
        <p14:creationId xmlns:p14="http://schemas.microsoft.com/office/powerpoint/2010/main" val="17984096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229600" cy="4525963"/>
          </a:xfrm>
        </p:spPr>
        <p:txBody>
          <a:bodyPr/>
          <a:lstStyle/>
          <a:p>
            <a:r>
              <a:rPr lang="en-US" sz="2800" dirty="0">
                <a:latin typeface="Times New Roman" pitchFamily="18" charset="0"/>
                <a:cs typeface="Times New Roman" pitchFamily="18" charset="0"/>
              </a:rPr>
              <a:t>Prerequisite #4: </a:t>
            </a:r>
            <a:r>
              <a:rPr lang="en-US" sz="2800" dirty="0">
                <a:solidFill>
                  <a:schemeClr val="tx2">
                    <a:lumMod val="60000"/>
                    <a:lumOff val="40000"/>
                  </a:schemeClr>
                </a:solidFill>
                <a:latin typeface="Times New Roman" pitchFamily="18" charset="0"/>
                <a:cs typeface="Times New Roman" pitchFamily="18" charset="0"/>
              </a:rPr>
              <a:t>On-Site </a:t>
            </a:r>
            <a:r>
              <a:rPr lang="en-US" sz="2800" dirty="0" smtClean="0">
                <a:solidFill>
                  <a:schemeClr val="tx2">
                    <a:lumMod val="60000"/>
                    <a:lumOff val="40000"/>
                  </a:schemeClr>
                </a:solidFill>
                <a:latin typeface="Times New Roman" pitchFamily="18" charset="0"/>
                <a:cs typeface="Times New Roman" pitchFamily="18" charset="0"/>
              </a:rPr>
              <a:t>Customers</a:t>
            </a:r>
          </a:p>
          <a:p>
            <a:r>
              <a:rPr lang="en-US" sz="2800" dirty="0">
                <a:latin typeface="Times New Roman" pitchFamily="18" charset="0"/>
                <a:cs typeface="Times New Roman" pitchFamily="18" charset="0"/>
              </a:rPr>
              <a:t>The on-site customers’ decisions determine the value of the software</a:t>
            </a:r>
            <a:r>
              <a:rPr lang="en-US" sz="2800" dirty="0" smtClean="0">
                <a:latin typeface="Times New Roman" pitchFamily="18" charset="0"/>
                <a:cs typeface="Times New Roman" pitchFamily="18" charset="0"/>
              </a:rPr>
              <a:t>.</a:t>
            </a:r>
          </a:p>
          <a:p>
            <a:r>
              <a:rPr lang="en-US" sz="2800" dirty="0">
                <a:latin typeface="Times New Roman" pitchFamily="18" charset="0"/>
                <a:cs typeface="Times New Roman" pitchFamily="18" charset="0"/>
              </a:rPr>
              <a:t>On-site customers are critical to the success of an XP team. They, led by the product manager, determine which features the team will develop. In other words, their decisions determine the value of the software</a:t>
            </a:r>
            <a:r>
              <a:rPr lang="en-US" sz="2800" dirty="0" smtClean="0">
                <a:latin typeface="Times New Roman" pitchFamily="18" charset="0"/>
                <a:cs typeface="Times New Roman" pitchFamily="18" charset="0"/>
              </a:rPr>
              <a:t>.</a:t>
            </a:r>
          </a:p>
          <a:p>
            <a:endParaRPr lang="en-US" sz="2800"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val="3399527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81000"/>
            <a:ext cx="8229600" cy="4525963"/>
          </a:xfrm>
        </p:spPr>
        <p:txBody>
          <a:bodyPr>
            <a:noAutofit/>
          </a:bodyPr>
          <a:lstStyle/>
          <a:p>
            <a:r>
              <a:rPr lang="en-US" sz="2000" dirty="0">
                <a:latin typeface="Times New Roman" pitchFamily="18" charset="0"/>
                <a:cs typeface="Times New Roman" pitchFamily="18" charset="0"/>
              </a:rPr>
              <a:t>Prerequisite #5: </a:t>
            </a:r>
            <a:r>
              <a:rPr lang="en-US" sz="2000" dirty="0">
                <a:solidFill>
                  <a:schemeClr val="tx2">
                    <a:lumMod val="60000"/>
                    <a:lumOff val="40000"/>
                  </a:schemeClr>
                </a:solidFill>
                <a:latin typeface="Times New Roman" pitchFamily="18" charset="0"/>
                <a:cs typeface="Times New Roman" pitchFamily="18" charset="0"/>
              </a:rPr>
              <a:t>The Right Team Size</a:t>
            </a:r>
          </a:p>
          <a:p>
            <a:r>
              <a:rPr lang="en-US" sz="2000" dirty="0" smtClean="0">
                <a:latin typeface="Times New Roman" pitchFamily="18" charset="0"/>
                <a:cs typeface="Times New Roman" pitchFamily="18" charset="0"/>
              </a:rPr>
              <a:t>For </a:t>
            </a:r>
            <a:r>
              <a:rPr lang="en-US" sz="2000" dirty="0">
                <a:latin typeface="Times New Roman" pitchFamily="18" charset="0"/>
                <a:cs typeface="Times New Roman" pitchFamily="18" charset="0"/>
              </a:rPr>
              <a:t>teams new to XP, however, </a:t>
            </a:r>
            <a:r>
              <a:rPr lang="en-US" sz="2000" dirty="0" smtClean="0">
                <a:latin typeface="Times New Roman" pitchFamily="18" charset="0"/>
                <a:cs typeface="Times New Roman" pitchFamily="18" charset="0"/>
              </a:rPr>
              <a:t>they </a:t>
            </a:r>
            <a:r>
              <a:rPr lang="en-US" sz="2000" dirty="0">
                <a:latin typeface="Times New Roman" pitchFamily="18" charset="0"/>
                <a:cs typeface="Times New Roman" pitchFamily="18" charset="0"/>
              </a:rPr>
              <a:t>recommend 4 to 6 programmers and no more than 12 people on the team </a:t>
            </a:r>
            <a:r>
              <a:rPr lang="en-US" sz="2000" dirty="0" smtClean="0">
                <a:latin typeface="Times New Roman" pitchFamily="18" charset="0"/>
                <a:cs typeface="Times New Roman" pitchFamily="18" charset="0"/>
              </a:rPr>
              <a:t>.</a:t>
            </a:r>
          </a:p>
          <a:p>
            <a:r>
              <a:rPr lang="en-US" sz="2000" dirty="0" smtClean="0">
                <a:latin typeface="Times New Roman" pitchFamily="18" charset="0"/>
                <a:cs typeface="Times New Roman" pitchFamily="18" charset="0"/>
              </a:rPr>
              <a:t>They also </a:t>
            </a:r>
            <a:r>
              <a:rPr lang="en-US" sz="2000" dirty="0">
                <a:latin typeface="Times New Roman" pitchFamily="18" charset="0"/>
                <a:cs typeface="Times New Roman" pitchFamily="18" charset="0"/>
              </a:rPr>
              <a:t>recommend having an even number of programmers so that everyone can pair program </a:t>
            </a:r>
            <a:r>
              <a:rPr lang="en-US" sz="2000" dirty="0" smtClean="0">
                <a:latin typeface="Times New Roman" pitchFamily="18" charset="0"/>
                <a:cs typeface="Times New Roman" pitchFamily="18" charset="0"/>
              </a:rPr>
              <a:t>If </a:t>
            </a:r>
            <a:r>
              <a:rPr lang="en-US" sz="2000" dirty="0">
                <a:latin typeface="Times New Roman" pitchFamily="18" charset="0"/>
                <a:cs typeface="Times New Roman" pitchFamily="18" charset="0"/>
              </a:rPr>
              <a:t>you have ongoing support needs, add one more programmer for a total of five or seven so that the team can have a </a:t>
            </a:r>
            <a:r>
              <a:rPr lang="en-US" sz="2000" dirty="0" smtClean="0">
                <a:latin typeface="Times New Roman" pitchFamily="18" charset="0"/>
                <a:cs typeface="Times New Roman" pitchFamily="18" charset="0"/>
              </a:rPr>
              <a:t>batman.</a:t>
            </a:r>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Teams with fewer than four programmers are less likely to have the intellectual diversity they need. They’ll also have trouble using pair programming, an important support mechanism in XP. </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Large </a:t>
            </a:r>
            <a:r>
              <a:rPr lang="en-US" sz="2000" dirty="0">
                <a:latin typeface="Times New Roman" pitchFamily="18" charset="0"/>
                <a:cs typeface="Times New Roman" pitchFamily="18" charset="0"/>
              </a:rPr>
              <a:t>teams face coordination challenges. </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Although </a:t>
            </a:r>
            <a:r>
              <a:rPr lang="en-US" sz="2000" dirty="0">
                <a:latin typeface="Times New Roman" pitchFamily="18" charset="0"/>
                <a:cs typeface="Times New Roman" pitchFamily="18" charset="0"/>
              </a:rPr>
              <a:t>experienced teams can handle those challenges smoothly, a new XP team will struggle.</a:t>
            </a:r>
          </a:p>
        </p:txBody>
      </p:sp>
    </p:spTree>
    <p:extLst>
      <p:ext uri="{BB962C8B-B14F-4D97-AF65-F5344CB8AC3E}">
        <p14:creationId xmlns:p14="http://schemas.microsoft.com/office/powerpoint/2010/main" val="4141055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229600" cy="4525963"/>
          </a:xfrm>
        </p:spPr>
        <p:txBody>
          <a:bodyPr>
            <a:noAutofit/>
          </a:bodyPr>
          <a:lstStyle/>
          <a:p>
            <a:r>
              <a:rPr lang="en-US" sz="2400" dirty="0">
                <a:latin typeface="Times New Roman" pitchFamily="18" charset="0"/>
                <a:cs typeface="Times New Roman" pitchFamily="18" charset="0"/>
              </a:rPr>
              <a:t>Prerequisite #6: </a:t>
            </a:r>
            <a:r>
              <a:rPr lang="en-US" sz="2400" dirty="0">
                <a:solidFill>
                  <a:schemeClr val="tx2">
                    <a:lumMod val="60000"/>
                    <a:lumOff val="40000"/>
                  </a:schemeClr>
                </a:solidFill>
                <a:latin typeface="Times New Roman" pitchFamily="18" charset="0"/>
                <a:cs typeface="Times New Roman" pitchFamily="18" charset="0"/>
              </a:rPr>
              <a:t>Use All the Practices</a:t>
            </a:r>
          </a:p>
          <a:p>
            <a:r>
              <a:rPr lang="en-US" sz="2400" dirty="0">
                <a:latin typeface="Times New Roman" pitchFamily="18" charset="0"/>
                <a:cs typeface="Times New Roman" pitchFamily="18" charset="0"/>
              </a:rPr>
              <a:t>You may be tempted to ignore or remove some XP practices, particularly ones that make team members uncomfortable. Be careful of this.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XP </a:t>
            </a:r>
            <a:r>
              <a:rPr lang="en-US" sz="2400" dirty="0">
                <a:latin typeface="Times New Roman" pitchFamily="18" charset="0"/>
                <a:cs typeface="Times New Roman" pitchFamily="18" charset="0"/>
              </a:rPr>
              <a:t>is designed to have very little waste. Nearly every practice directly contributes to the production of valuable software.</a:t>
            </a:r>
          </a:p>
          <a:p>
            <a:pPr marL="0" indent="0">
              <a:buNone/>
            </a:pP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For example, pair programming supports collective code ownership, which is necessary for refactoring. Refactoring allows incremental design and architecture.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Incremental </a:t>
            </a:r>
            <a:r>
              <a:rPr lang="en-US" sz="2400" dirty="0">
                <a:latin typeface="Times New Roman" pitchFamily="18" charset="0"/>
                <a:cs typeface="Times New Roman" pitchFamily="18" charset="0"/>
              </a:rPr>
              <a:t>design and architecture enables customer-driven planning and frequent releases, which are the key to XP’s ability to increase value and deliver successful software.</a:t>
            </a:r>
          </a:p>
        </p:txBody>
      </p:sp>
    </p:spTree>
    <p:extLst>
      <p:ext uri="{BB962C8B-B14F-4D97-AF65-F5344CB8AC3E}">
        <p14:creationId xmlns:p14="http://schemas.microsoft.com/office/powerpoint/2010/main" val="1529166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0"/>
            <a:ext cx="9048750"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0563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229600" cy="4525963"/>
          </a:xfrm>
        </p:spPr>
        <p:txBody>
          <a:bodyPr>
            <a:normAutofit/>
          </a:bodyPr>
          <a:lstStyle/>
          <a:p>
            <a:r>
              <a:rPr lang="en-US" sz="2400" dirty="0">
                <a:latin typeface="Times New Roman" pitchFamily="18" charset="0"/>
                <a:cs typeface="Times New Roman" pitchFamily="18" charset="0"/>
              </a:rPr>
              <a:t>Recommendation #1: </a:t>
            </a:r>
            <a:r>
              <a:rPr lang="en-US" sz="2400" dirty="0">
                <a:solidFill>
                  <a:srgbClr val="FF0000"/>
                </a:solidFill>
                <a:latin typeface="Times New Roman" pitchFamily="18" charset="0"/>
                <a:cs typeface="Times New Roman" pitchFamily="18" charset="0"/>
              </a:rPr>
              <a:t>A Brand-New Codebase</a:t>
            </a:r>
          </a:p>
          <a:p>
            <a:r>
              <a:rPr lang="en-US" sz="2400" dirty="0">
                <a:latin typeface="Times New Roman" pitchFamily="18" charset="0"/>
                <a:cs typeface="Times New Roman" pitchFamily="18" charset="0"/>
              </a:rPr>
              <a:t>Easily changed code is vital to XP. If your code is cumbersome to change, you’ll have difficulty with XP’s technical practices, and that difficulty will spill over into XP’s planning practices.</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XP teams put a lot of effort into keeping their code clean and easy to change. If you have a brand-new codebase, this is </a:t>
            </a:r>
            <a:r>
              <a:rPr lang="en-US" sz="2400" dirty="0" smtClean="0">
                <a:latin typeface="Times New Roman" pitchFamily="18" charset="0"/>
                <a:cs typeface="Times New Roman" pitchFamily="18" charset="0"/>
              </a:rPr>
              <a:t>easy to </a:t>
            </a:r>
            <a:r>
              <a:rPr lang="en-US" sz="2400" dirty="0">
                <a:latin typeface="Times New Roman" pitchFamily="18" charset="0"/>
                <a:cs typeface="Times New Roman" pitchFamily="18" charset="0"/>
              </a:rPr>
              <a:t>do.</a:t>
            </a:r>
          </a:p>
        </p:txBody>
      </p:sp>
      <p:sp>
        <p:nvSpPr>
          <p:cNvPr id="4" name="Rectangle 3"/>
          <p:cNvSpPr/>
          <p:nvPr/>
        </p:nvSpPr>
        <p:spPr>
          <a:xfrm>
            <a:off x="457200" y="3810000"/>
            <a:ext cx="8382000" cy="2308324"/>
          </a:xfrm>
          <a:prstGeom prst="rect">
            <a:avLst/>
          </a:prstGeom>
        </p:spPr>
        <p:txBody>
          <a:bodyPr wrap="square">
            <a:spAutoFit/>
          </a:bodyPr>
          <a:lstStyle/>
          <a:p>
            <a:pPr marL="342900" indent="-342900">
              <a:buFont typeface="Arial" pitchFamily="34" charset="0"/>
              <a:buChar char="•"/>
            </a:pPr>
            <a:r>
              <a:rPr lang="en-US" sz="2400" dirty="0">
                <a:latin typeface="Times New Roman" pitchFamily="18" charset="0"/>
                <a:cs typeface="Times New Roman" pitchFamily="18" charset="0"/>
              </a:rPr>
              <a:t>Recommendation #2: </a:t>
            </a:r>
            <a:r>
              <a:rPr lang="en-US" sz="2400" dirty="0">
                <a:solidFill>
                  <a:srgbClr val="FF0000"/>
                </a:solidFill>
                <a:latin typeface="Times New Roman" pitchFamily="18" charset="0"/>
                <a:cs typeface="Times New Roman" pitchFamily="18" charset="0"/>
              </a:rPr>
              <a:t>Strong Design </a:t>
            </a:r>
            <a:r>
              <a:rPr lang="en-US" sz="2400" dirty="0" smtClean="0">
                <a:solidFill>
                  <a:srgbClr val="FF0000"/>
                </a:solidFill>
                <a:latin typeface="Times New Roman" pitchFamily="18" charset="0"/>
                <a:cs typeface="Times New Roman" pitchFamily="18" charset="0"/>
              </a:rPr>
              <a:t>Skills</a:t>
            </a:r>
          </a:p>
          <a:p>
            <a:pPr marL="342900" indent="-342900">
              <a:buFont typeface="Arial" pitchFamily="34" charset="0"/>
              <a:buChar char="•"/>
            </a:pPr>
            <a:r>
              <a:rPr lang="en-US" sz="2400" dirty="0" smtClean="0">
                <a:latin typeface="Times New Roman" pitchFamily="18" charset="0"/>
                <a:cs typeface="Times New Roman" pitchFamily="18" charset="0"/>
              </a:rPr>
              <a:t>Simple</a:t>
            </a:r>
            <a:r>
              <a:rPr lang="en-US" sz="2400" dirty="0">
                <a:latin typeface="Times New Roman" pitchFamily="18" charset="0"/>
                <a:cs typeface="Times New Roman" pitchFamily="18" charset="0"/>
              </a:rPr>
              <a:t>, easily changed design is XP’s core enabler. This means at least one person on the team—preferably a natural leader—needs to have strong design </a:t>
            </a:r>
            <a:r>
              <a:rPr lang="en-US" sz="2400" dirty="0" smtClean="0">
                <a:latin typeface="Times New Roman" pitchFamily="18" charset="0"/>
                <a:cs typeface="Times New Roman" pitchFamily="18" charset="0"/>
              </a:rPr>
              <a:t>skills.</a:t>
            </a:r>
          </a:p>
          <a:p>
            <a:pPr marL="342900" indent="-342900">
              <a:buFont typeface="Arial" pitchFamily="34" charset="0"/>
              <a:buChar char="•"/>
            </a:pPr>
            <a:r>
              <a:rPr lang="en-US" sz="2400" dirty="0" smtClean="0">
                <a:latin typeface="Times New Roman" pitchFamily="18" charset="0"/>
                <a:cs typeface="Times New Roman" pitchFamily="18" charset="0"/>
              </a:rPr>
              <a:t>It’s </a:t>
            </a:r>
            <a:r>
              <a:rPr lang="en-US" sz="2400" dirty="0">
                <a:latin typeface="Times New Roman" pitchFamily="18" charset="0"/>
                <a:cs typeface="Times New Roman" pitchFamily="18" charset="0"/>
              </a:rPr>
              <a:t>hard to tell if somebody has strong design skills unless you have strong design skills yourself.</a:t>
            </a:r>
          </a:p>
        </p:txBody>
      </p:sp>
    </p:spTree>
    <p:extLst>
      <p:ext uri="{BB962C8B-B14F-4D97-AF65-F5344CB8AC3E}">
        <p14:creationId xmlns:p14="http://schemas.microsoft.com/office/powerpoint/2010/main" val="4043858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229600" cy="4525963"/>
          </a:xfrm>
        </p:spPr>
        <p:txBody>
          <a:bodyPr>
            <a:normAutofit fontScale="77500" lnSpcReduction="20000"/>
          </a:bodyPr>
          <a:lstStyle/>
          <a:p>
            <a:r>
              <a:rPr lang="en-US" dirty="0">
                <a:latin typeface="Times New Roman" pitchFamily="18" charset="0"/>
                <a:cs typeface="Times New Roman" pitchFamily="18" charset="0"/>
              </a:rPr>
              <a:t>Recommendation #3: </a:t>
            </a:r>
            <a:r>
              <a:rPr lang="en-US" dirty="0">
                <a:solidFill>
                  <a:srgbClr val="FF0000"/>
                </a:solidFill>
                <a:latin typeface="Times New Roman" pitchFamily="18" charset="0"/>
                <a:cs typeface="Times New Roman" pitchFamily="18" charset="0"/>
              </a:rPr>
              <a:t>A Language That’s Easy to Refactor</a:t>
            </a:r>
          </a:p>
          <a:p>
            <a:r>
              <a:rPr lang="en-US" dirty="0">
                <a:latin typeface="Times New Roman" pitchFamily="18" charset="0"/>
                <a:cs typeface="Times New Roman" pitchFamily="18" charset="0"/>
              </a:rPr>
              <a:t>XP relies on refactoring to continuously improve existing designs, so any language that makes refactoring difficult will make XP difficult. Of the currently popular languages, object-oriented and dynamic languages with garbage collection are the easiest to refactor. C and C++, for example, are more difficult to refactor.</a:t>
            </a:r>
          </a:p>
          <a:p>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If your language is hard to refactor...</a:t>
            </a:r>
          </a:p>
          <a:p>
            <a:r>
              <a:rPr lang="en-US" dirty="0">
                <a:latin typeface="Times New Roman" pitchFamily="18" charset="0"/>
                <a:cs typeface="Times New Roman" pitchFamily="18" charset="0"/>
              </a:rPr>
              <a:t>You can still use XP, but it’s a good idea to include someone on your team who has experience with refactoring in your language, if you can.</a:t>
            </a:r>
          </a:p>
        </p:txBody>
      </p:sp>
    </p:spTree>
    <p:extLst>
      <p:ext uri="{BB962C8B-B14F-4D97-AF65-F5344CB8AC3E}">
        <p14:creationId xmlns:p14="http://schemas.microsoft.com/office/powerpoint/2010/main" val="30083702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76200"/>
            <a:ext cx="8229600" cy="4525963"/>
          </a:xfrm>
        </p:spPr>
        <p:txBody>
          <a:bodyPr>
            <a:normAutofit/>
          </a:bodyPr>
          <a:lstStyle/>
          <a:p>
            <a:r>
              <a:rPr lang="en-US" sz="2400" dirty="0">
                <a:latin typeface="Times New Roman" pitchFamily="18" charset="0"/>
                <a:cs typeface="Times New Roman" pitchFamily="18" charset="0"/>
              </a:rPr>
              <a:t>Recommendation #4: </a:t>
            </a:r>
            <a:r>
              <a:rPr lang="en-US" sz="2400" dirty="0">
                <a:solidFill>
                  <a:srgbClr val="FF0000"/>
                </a:solidFill>
                <a:latin typeface="Times New Roman" pitchFamily="18" charset="0"/>
                <a:cs typeface="Times New Roman" pitchFamily="18" charset="0"/>
              </a:rPr>
              <a:t>An Experienced Programmer-Coach</a:t>
            </a:r>
          </a:p>
          <a:p>
            <a:r>
              <a:rPr lang="en-US" sz="2400" dirty="0">
                <a:latin typeface="Times New Roman" pitchFamily="18" charset="0"/>
                <a:cs typeface="Times New Roman" pitchFamily="18" charset="0"/>
              </a:rPr>
              <a:t>Some people are natural leaders. They’re decisive, but appreciate others’ views; competent, but respectful of others’ abilities. Team members respect and trust them. You can recognize a leader by her influence—regardless of her title, people turn to a leader for advice</a:t>
            </a:r>
            <a:r>
              <a:rPr lang="en-US" sz="2400" dirty="0" smtClean="0">
                <a:latin typeface="Times New Roman" pitchFamily="18" charset="0"/>
                <a:cs typeface="Times New Roman" pitchFamily="18" charset="0"/>
              </a:rPr>
              <a:t>.</a:t>
            </a:r>
          </a:p>
          <a:p>
            <a:r>
              <a:rPr lang="en-US" sz="2400" dirty="0">
                <a:latin typeface="Times New Roman" pitchFamily="18" charset="0"/>
                <a:cs typeface="Times New Roman" pitchFamily="18" charset="0"/>
              </a:rPr>
              <a:t>Leadership is independent of title or position. You can identify leaders by their followers, not by their desire to give orders. To identify the real leaders on your team, look for the people that team members want to follow.</a:t>
            </a:r>
          </a:p>
        </p:txBody>
      </p:sp>
    </p:spTree>
    <p:extLst>
      <p:ext uri="{BB962C8B-B14F-4D97-AF65-F5344CB8AC3E}">
        <p14:creationId xmlns:p14="http://schemas.microsoft.com/office/powerpoint/2010/main" val="41015737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04800"/>
            <a:ext cx="8229600" cy="4525963"/>
          </a:xfrm>
        </p:spPr>
        <p:txBody>
          <a:bodyPr>
            <a:normAutofit/>
          </a:bodyPr>
          <a:lstStyle/>
          <a:p>
            <a:r>
              <a:rPr lang="en-US" sz="2400" dirty="0">
                <a:latin typeface="Times New Roman" pitchFamily="18" charset="0"/>
                <a:cs typeface="Times New Roman" pitchFamily="18" charset="0"/>
              </a:rPr>
              <a:t>Recommendation #5: </a:t>
            </a:r>
            <a:r>
              <a:rPr lang="en-US" sz="2400" dirty="0">
                <a:solidFill>
                  <a:srgbClr val="FF0000"/>
                </a:solidFill>
                <a:latin typeface="Times New Roman" pitchFamily="18" charset="0"/>
                <a:cs typeface="Times New Roman" pitchFamily="18" charset="0"/>
              </a:rPr>
              <a:t>A Friendly and Cohesive Team</a:t>
            </a:r>
          </a:p>
          <a:p>
            <a:r>
              <a:rPr lang="en-US" sz="2400" dirty="0">
                <a:latin typeface="Times New Roman" pitchFamily="18" charset="0"/>
                <a:cs typeface="Times New Roman" pitchFamily="18" charset="0"/>
              </a:rPr>
              <a:t>XP requires that everybody work together to meet team goals. There’s no provision for someone to work in isolation, so it’s best if team members enjoy working together.</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If your team doesn’t get along...</a:t>
            </a:r>
          </a:p>
          <a:p>
            <a:r>
              <a:rPr lang="en-US" sz="2400" dirty="0">
                <a:latin typeface="Times New Roman" pitchFamily="18" charset="0"/>
                <a:cs typeface="Times New Roman" pitchFamily="18" charset="0"/>
              </a:rPr>
              <a:t>XP requires people to work together. Combined with the pressure of weekly deliveries, this can help team members learn to trust and respect each other.</a:t>
            </a:r>
          </a:p>
        </p:txBody>
      </p:sp>
    </p:spTree>
    <p:extLst>
      <p:ext uri="{BB962C8B-B14F-4D97-AF65-F5344CB8AC3E}">
        <p14:creationId xmlns:p14="http://schemas.microsoft.com/office/powerpoint/2010/main" val="4017541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8915399"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5535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76200"/>
            <a:ext cx="8991599"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5681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76200"/>
            <a:ext cx="8991600"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8013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8" y="0"/>
            <a:ext cx="8924925" cy="670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09352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TotalTime>
  <Words>730</Words>
  <Application>Microsoft Office PowerPoint</Application>
  <PresentationFormat>On-screen Show (4:3)</PresentationFormat>
  <Paragraphs>41</Paragraphs>
  <Slides>59</Slides>
  <Notes>0</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Preethi</dc:creator>
  <cp:lastModifiedBy>Admin</cp:lastModifiedBy>
  <cp:revision>11</cp:revision>
  <dcterms:created xsi:type="dcterms:W3CDTF">2006-08-16T00:00:00Z</dcterms:created>
  <dcterms:modified xsi:type="dcterms:W3CDTF">2021-11-03T04:46:04Z</dcterms:modified>
</cp:coreProperties>
</file>